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43"/>
  </p:notesMasterIdLst>
  <p:sldIdLst>
    <p:sldId id="352" r:id="rId3"/>
    <p:sldId id="256" r:id="rId4"/>
    <p:sldId id="266" r:id="rId5"/>
    <p:sldId id="268" r:id="rId6"/>
    <p:sldId id="267" r:id="rId7"/>
    <p:sldId id="270" r:id="rId8"/>
    <p:sldId id="271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326" r:id="rId17"/>
    <p:sldId id="327" r:id="rId18"/>
    <p:sldId id="345" r:id="rId19"/>
    <p:sldId id="328" r:id="rId20"/>
    <p:sldId id="346" r:id="rId21"/>
    <p:sldId id="347" r:id="rId22"/>
    <p:sldId id="348" r:id="rId23"/>
    <p:sldId id="329" r:id="rId24"/>
    <p:sldId id="330" r:id="rId25"/>
    <p:sldId id="331" r:id="rId26"/>
    <p:sldId id="332" r:id="rId27"/>
    <p:sldId id="333" r:id="rId28"/>
    <p:sldId id="334" r:id="rId29"/>
    <p:sldId id="349" r:id="rId30"/>
    <p:sldId id="350" r:id="rId31"/>
    <p:sldId id="351" r:id="rId32"/>
    <p:sldId id="306" r:id="rId33"/>
    <p:sldId id="272" r:id="rId34"/>
    <p:sldId id="273" r:id="rId35"/>
    <p:sldId id="309" r:id="rId36"/>
    <p:sldId id="274" r:id="rId37"/>
    <p:sldId id="275" r:id="rId38"/>
    <p:sldId id="293" r:id="rId39"/>
    <p:sldId id="276" r:id="rId40"/>
    <p:sldId id="277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2790"/>
  </p:normalViewPr>
  <p:slideViewPr>
    <p:cSldViewPr snapToGrid="0" snapToObjects="1">
      <p:cViewPr varScale="1">
        <p:scale>
          <a:sx n="67" d="100"/>
          <a:sy n="67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5705-61C2-4057-9BD3-3BCE5DD21D2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2BF2-F606-4E08-98C8-F8CDD69AB1CA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0AA9-E31A-4E92-92BE-0DC9CF306BE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8CE5-4D27-41DA-851D-A7633332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4482-9C03-4027-990F-DB8AB3E8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CBBE-AFC7-41F3-AB9A-75A5ED76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5561-87FB-4EC0-BC5C-9683BE6BDA2F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C8AA-99ED-4087-A011-A67C7DD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786-21DA-4E9A-BFDE-71FC88BB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0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05FF-9282-41BA-A236-D232FAD3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279E-98D1-4FB4-8E3A-57E4B7C0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2BF9-B1A4-4BDD-BFE8-877A61D2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C3BB-B1D8-4679-A0C9-EB8A616E2D7F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B24D-395D-42FD-8C4D-E5061821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0EC3-3819-48E4-8EB1-ECF610AF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1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B3F-4477-41A8-B930-67855D2C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5F73-8009-47EA-937D-9F5E3742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2D60-2E7E-4B9F-973F-26378536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489E-55EF-449B-9AF0-6294F4DB4282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A4B9-53E2-43B1-80D5-5F0172DF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4923-9302-4455-8D4D-07D0E1FA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3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7BC5-A63E-4C48-8CB9-27C766E6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5499-121E-4E35-B553-40FBCBD8F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4D5F-2DF9-4FF2-9C75-5207A88F8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6C54-7C0B-4637-8842-57915A7D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00E4-8F8E-474D-90E3-B86F3DFCDE1A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58FB-D75C-401B-A61A-49BCFBEC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DA81-8266-4E21-BD40-9FB4F34C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3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4AC4-1BF1-4A4A-BF2F-92E11E23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BC88F-B9CC-4E7A-A237-FCABED1A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2392D-1EDA-4D69-9060-3EDD398A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248A0-E473-4509-AAF1-8DA1AB68E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1F9D6-53F8-4027-986A-9130EAB1A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43391-C53F-423E-B5F9-C80A509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61548-1667-4787-9193-32BB0CE23066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C708A-DD3F-4ABF-AB7F-15EA7C2F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53038-868F-4369-B531-48E9A8D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6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17EC-3171-4587-8B00-64E31402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D2923-B915-4C3A-AAC5-59DB3A3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BD99-F2C3-43EC-8E59-6A4021F8D557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EBA9-6C0F-48DF-A7FF-DF544D5E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FBB8-6C9A-41AE-99F4-16C0CA9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D1FFA-9C29-4DAA-B9DF-B6B70E55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8939-86A1-458B-BC35-6252C74B2967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716A2-D6F6-4D45-858D-7F4EDE1C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9C93-8501-48B6-8E62-C4E8B83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4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A9E5-4037-49E6-8306-A36256B7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32E1-013F-4E12-B63B-801B4A6D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48AD4-28E8-4DC6-99CC-DB548403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AF34C-5B52-4F45-8534-FBCA0193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9E-5164-49CD-9EA1-32E20BD7444F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7ACEC-AEFC-46B4-B88C-BBA5F6C4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CA0A7-C7F8-4644-A784-B8D4935B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4EC3-77D4-4C9B-923A-A5F7CDAD533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BF8F-B535-4A30-8025-1D5F6B62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C3023-7ACC-478B-BF97-A9B4F664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F10FA-6C4F-490F-9558-0D59FFF62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59DF0-D443-49B2-BACE-676706EA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C41-5267-4B63-AB92-87C4620A90C0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09379-9E06-4B04-B50E-05051120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96C03-737B-440A-AA71-41F2ED18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9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FE2C-CC1B-47BB-8DC5-F543B90A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3E5B-5700-4C4A-9FBB-D2669CBE6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8641-B284-4F58-A9D7-70720C93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FD9F-55CD-4CD1-8C25-150554DAEB6F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C0B7-842C-4AE0-9AE9-E6AFE7CE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F4BD-16BD-4BA9-BF0A-9C9A4E7B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54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E0462-F05D-4EA8-9435-FCB23B86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772AE-4CDB-4537-8718-75B254F7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C6093-D9F7-4862-8808-407D3BB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94B1-D5BA-41F6-BBD8-B83115B130A7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D177-B01A-4F8E-90D1-EECEF03A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52AE-7A55-40A1-B517-5C535815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9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049F34-7705-4036-8AAA-997716ED24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9515" y="463505"/>
            <a:ext cx="4321628" cy="5930990"/>
          </a:xfrm>
          <a:custGeom>
            <a:avLst/>
            <a:gdLst>
              <a:gd name="connsiteX0" fmla="*/ 0 w 4321628"/>
              <a:gd name="connsiteY0" fmla="*/ 0 h 5930990"/>
              <a:gd name="connsiteX1" fmla="*/ 4321628 w 4321628"/>
              <a:gd name="connsiteY1" fmla="*/ 0 h 5930990"/>
              <a:gd name="connsiteX2" fmla="*/ 4321628 w 4321628"/>
              <a:gd name="connsiteY2" fmla="*/ 5930990 h 5930990"/>
              <a:gd name="connsiteX3" fmla="*/ 0 w 4321628"/>
              <a:gd name="connsiteY3" fmla="*/ 5930990 h 593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28" h="5930990">
                <a:moveTo>
                  <a:pt x="0" y="0"/>
                </a:moveTo>
                <a:lnTo>
                  <a:pt x="4321628" y="0"/>
                </a:lnTo>
                <a:lnTo>
                  <a:pt x="4321628" y="5930990"/>
                </a:lnTo>
                <a:lnTo>
                  <a:pt x="0" y="5930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EE24CC2-0DBB-4828-BD97-031FF53C87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00" y="3151703"/>
            <a:ext cx="3834472" cy="3242793"/>
          </a:xfrm>
          <a:custGeom>
            <a:avLst/>
            <a:gdLst>
              <a:gd name="connsiteX0" fmla="*/ 0 w 3834472"/>
              <a:gd name="connsiteY0" fmla="*/ 0 h 3242793"/>
              <a:gd name="connsiteX1" fmla="*/ 3834472 w 3834472"/>
              <a:gd name="connsiteY1" fmla="*/ 0 h 3242793"/>
              <a:gd name="connsiteX2" fmla="*/ 3834472 w 3834472"/>
              <a:gd name="connsiteY2" fmla="*/ 3242793 h 3242793"/>
              <a:gd name="connsiteX3" fmla="*/ 0 w 3834472"/>
              <a:gd name="connsiteY3" fmla="*/ 3242793 h 324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472" h="3242793">
                <a:moveTo>
                  <a:pt x="0" y="0"/>
                </a:moveTo>
                <a:lnTo>
                  <a:pt x="3834472" y="0"/>
                </a:lnTo>
                <a:lnTo>
                  <a:pt x="3834472" y="3242793"/>
                </a:lnTo>
                <a:lnTo>
                  <a:pt x="0" y="32427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325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648E-E5CE-40FD-BF81-9E17AC9BEB5B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E18-50F4-4A73-A906-8C35403D6523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BB9E-C323-406D-BD2D-E80D85468A18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366B-014F-47DD-BD09-6102236685F8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A67B-7544-4892-8DE8-8E393053F4E0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F453D-9EDC-4684-8415-0DA1BD77721B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C1F-729C-4EBE-A124-12635E217CE6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6240-0DB6-40EF-A289-C97B6F90D2B8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76A3F-4AED-4DC3-BDBB-3E643EFD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608E-C540-4301-9079-8DC0B1F0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C993-90E4-47B1-9F64-627D0DF38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EE85-7584-4223-A68F-E782A334B59B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3F9C-BF82-49E9-9A8B-2E59DDC50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8AB4-69F2-4B55-A5B6-282AABF6B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135503B-F5EF-496E-AB52-4E787F55756F}"/>
              </a:ext>
            </a:extLst>
          </p:cNvPr>
          <p:cNvSpPr>
            <a:spLocks/>
          </p:cNvSpPr>
          <p:nvPr/>
        </p:nvSpPr>
        <p:spPr bwMode="auto">
          <a:xfrm>
            <a:off x="4462670" y="0"/>
            <a:ext cx="7729330" cy="7260495"/>
          </a:xfrm>
          <a:custGeom>
            <a:avLst/>
            <a:gdLst>
              <a:gd name="T0" fmla="*/ 1730 w 1730"/>
              <a:gd name="T1" fmla="*/ 0 h 1661"/>
              <a:gd name="T2" fmla="*/ 0 w 1730"/>
              <a:gd name="T3" fmla="*/ 0 h 1661"/>
              <a:gd name="T4" fmla="*/ 1730 w 1730"/>
              <a:gd name="T5" fmla="*/ 1661 h 1661"/>
              <a:gd name="T6" fmla="*/ 1730 w 1730"/>
              <a:gd name="T7" fmla="*/ 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0" h="1661">
                <a:moveTo>
                  <a:pt x="1730" y="0"/>
                </a:moveTo>
                <a:lnTo>
                  <a:pt x="0" y="0"/>
                </a:lnTo>
                <a:lnTo>
                  <a:pt x="1730" y="1661"/>
                </a:lnTo>
                <a:lnTo>
                  <a:pt x="17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288A7-E12B-4BCC-95FC-FA8DE277453B}"/>
              </a:ext>
            </a:extLst>
          </p:cNvPr>
          <p:cNvSpPr txBox="1"/>
          <p:nvPr/>
        </p:nvSpPr>
        <p:spPr>
          <a:xfrm>
            <a:off x="5394609" y="205657"/>
            <a:ext cx="664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Structure and Algorithms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85F54-FA98-432A-B1F6-0507B0ABD4A0}"/>
              </a:ext>
            </a:extLst>
          </p:cNvPr>
          <p:cNvSpPr/>
          <p:nvPr/>
        </p:nvSpPr>
        <p:spPr>
          <a:xfrm>
            <a:off x="5565913" y="148048"/>
            <a:ext cx="6473687" cy="7958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1F3302-6DFC-4B26-91C9-C6B0B5167BDB}"/>
              </a:ext>
            </a:extLst>
          </p:cNvPr>
          <p:cNvSpPr txBox="1">
            <a:spLocks/>
          </p:cNvSpPr>
          <p:nvPr/>
        </p:nvSpPr>
        <p:spPr>
          <a:xfrm>
            <a:off x="114853" y="2302319"/>
            <a:ext cx="7299908" cy="79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/>
                </a:solidFill>
                <a:latin typeface="Calibri Light" panose="020F0302020204030204"/>
              </a:rPr>
              <a:t>Binary Search Tree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3EE621-6F13-4DA6-A10C-37E739782534}"/>
              </a:ext>
            </a:extLst>
          </p:cNvPr>
          <p:cNvSpPr txBox="1">
            <a:spLocks/>
          </p:cNvSpPr>
          <p:nvPr/>
        </p:nvSpPr>
        <p:spPr>
          <a:xfrm>
            <a:off x="114853" y="148048"/>
            <a:ext cx="4432851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Advanced 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4D9F9B-6C49-4A26-96CC-F8ED77050D3F}"/>
              </a:ext>
            </a:extLst>
          </p:cNvPr>
          <p:cNvSpPr txBox="1">
            <a:spLocks/>
          </p:cNvSpPr>
          <p:nvPr/>
        </p:nvSpPr>
        <p:spPr>
          <a:xfrm>
            <a:off x="1655418" y="5400517"/>
            <a:ext cx="8522252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University of Engineering and Technology Lahore Pakistan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32BD1-72DC-4503-9AE7-F9CC6542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" y="5257478"/>
            <a:ext cx="1459949" cy="14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6254E3-3457-4496-8620-EBE73C8A04B9}"/>
              </a:ext>
            </a:extLst>
          </p:cNvPr>
          <p:cNvSpPr txBox="1"/>
          <p:nvPr/>
        </p:nvSpPr>
        <p:spPr>
          <a:xfrm>
            <a:off x="8908375" y="4755615"/>
            <a:ext cx="42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eduko.spikotech.com</a:t>
            </a:r>
          </a:p>
        </p:txBody>
      </p:sp>
      <p:pic>
        <p:nvPicPr>
          <p:cNvPr id="1028" name="Picture 4" descr="Amrish Kumar">
            <a:extLst>
              <a:ext uri="{FF2B5EF4-FFF2-40B4-BE49-F238E27FC236}">
                <a16:creationId xmlns:a16="http://schemas.microsoft.com/office/drawing/2014/main" id="{34CA06D7-4DF6-4EE1-9321-F2F85E48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90" y="1439920"/>
            <a:ext cx="2456685" cy="24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28E63-61F7-44DE-BD47-BBC4DA46E4C3}"/>
              </a:ext>
            </a:extLst>
          </p:cNvPr>
          <p:cNvSpPr txBox="1"/>
          <p:nvPr/>
        </p:nvSpPr>
        <p:spPr>
          <a:xfrm>
            <a:off x="8717104" y="959090"/>
            <a:ext cx="3437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03836" y="458986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500214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9026" y="560455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2651" y="37573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9208D-B327-480A-A00D-4B4BDF4B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7428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500214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9057562" y="521017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64324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3969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9758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81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4746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6680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23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20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7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E834A-3AFF-4F8F-8C4F-C1EA8887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7428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0869" y="522013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4965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64324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1462" y="597758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29758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81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4746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6680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23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20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7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3113975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71791" y="2777123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44467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A: </a:t>
            </a:r>
            <a:r>
              <a:rPr lang="en-US" sz="2000" b="1" dirty="0">
                <a:solidFill>
                  <a:srgbClr val="FF0000"/>
                </a:solidFill>
              </a:rPr>
              <a:t>No.</a:t>
            </a:r>
            <a:r>
              <a:rPr lang="en-US" sz="2000" dirty="0">
                <a:solidFill>
                  <a:srgbClr val="FF0000"/>
                </a:solidFill>
              </a:rPr>
              <a:t>  I made choices about which nodes to choose when.  Any choices would have been fine.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DA6C64E-F174-4A55-95FA-F2490DB0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Aside: 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152650" y="1055156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F3B29-983A-4474-8B18-170B826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8913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1438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3319" y="474516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2776" y="37632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6624" y="59152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8652" y="374944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30221" y="268183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73124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02320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77530" y="474516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26987" y="37632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47852" y="590764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52863" y="374944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44432" y="268183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855492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58435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29897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12452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7578134" y="4418278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3035950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3063924" y="3350670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2506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2101895" y="5498152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843162" y="5498152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6927592" y="4418278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7578135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38652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09011" y="5752551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</a:t>
            </a:r>
            <a:r>
              <a:rPr lang="en-US" sz="2800" dirty="0">
                <a:solidFill>
                  <a:srgbClr val="FF0000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162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97040" y="15991"/>
            <a:ext cx="3830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of these is a BST?</a:t>
            </a:r>
          </a:p>
          <a:p>
            <a:r>
              <a:rPr lang="en-US" sz="2000" dirty="0"/>
              <a:t>1 minute Think-Pair-Share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D4919-6C6B-E94A-A3C3-68FF8CDA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13" y="172404"/>
            <a:ext cx="3248721" cy="1762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6B9B7-5C98-457D-BE52-2CF20ACE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80689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B83B0-B8D1-4DAA-92D1-2482ECFB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94049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CB010-F6FC-420D-8487-31C0EB9E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97939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B2B1-0E5A-42CC-8C81-BF4F86C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71431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2BF2-4E67-4BC9-BFAE-F90952C8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97939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9B80-FF9B-4C4A-8C4D-EDC4EE33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Course Reference: CS161 by Stanford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F584B-FA86-45A7-8A2B-B61A872B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4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24528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F200C-D10C-4BC5-838E-B5C202D2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45590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54F1F-B1A8-46B9-8AC9-F1FB6BB3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88348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78E07-E7E8-418F-B33E-60217EB1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450931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50E2-BDDE-44CE-A3F1-2167844E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906507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A96D-9234-4F60-B846-E1FA5C20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80690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EC585-ED11-4B85-85A0-848467F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9357835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8713757" y="572670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F29-DA09-4599-9C10-7CC12765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56984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8713757" y="572670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9212708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2234584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9C152-6242-4F41-965D-FC2F579B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7F11-7439-4BAC-914F-A0032CC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Minimum and Tree Maximum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47DCA6C-294C-418C-9F1F-BB460F3B3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047" y="1482133"/>
            <a:ext cx="3981450" cy="231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10DBE-D83C-438D-90BF-E444477A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E6F4A-E6F6-4276-A2D0-F74CB459880A}"/>
              </a:ext>
            </a:extLst>
          </p:cNvPr>
          <p:cNvSpPr/>
          <p:nvPr/>
        </p:nvSpPr>
        <p:spPr>
          <a:xfrm>
            <a:off x="9183946" y="43160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E63F5-2096-4EB1-A21E-9F9C361F8165}"/>
              </a:ext>
            </a:extLst>
          </p:cNvPr>
          <p:cNvSpPr/>
          <p:nvPr/>
        </p:nvSpPr>
        <p:spPr>
          <a:xfrm>
            <a:off x="8006471" y="43160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D6A80-5162-4A6E-B77D-9A85C9633309}"/>
              </a:ext>
            </a:extLst>
          </p:cNvPr>
          <p:cNvSpPr/>
          <p:nvPr/>
        </p:nvSpPr>
        <p:spPr>
          <a:xfrm>
            <a:off x="10888352" y="422120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2A50C-2A4A-453B-BEAA-9EB7166E9879}"/>
              </a:ext>
            </a:extLst>
          </p:cNvPr>
          <p:cNvSpPr/>
          <p:nvPr/>
        </p:nvSpPr>
        <p:spPr>
          <a:xfrm>
            <a:off x="10237809" y="32392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7CA68-448D-473F-96B8-A74BAC160434}"/>
              </a:ext>
            </a:extLst>
          </p:cNvPr>
          <p:cNvSpPr/>
          <p:nvPr/>
        </p:nvSpPr>
        <p:spPr>
          <a:xfrm>
            <a:off x="7601657" y="53912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9D91A-5577-4CF3-94BE-8E40446581CF}"/>
              </a:ext>
            </a:extLst>
          </p:cNvPr>
          <p:cNvSpPr/>
          <p:nvPr/>
        </p:nvSpPr>
        <p:spPr>
          <a:xfrm>
            <a:off x="8563685" y="322548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DB4B4-E48B-4424-883D-5EA7819108E6}"/>
              </a:ext>
            </a:extLst>
          </p:cNvPr>
          <p:cNvSpPr/>
          <p:nvPr/>
        </p:nvSpPr>
        <p:spPr>
          <a:xfrm>
            <a:off x="9355254" y="215787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19981-7AC6-4FE6-B96C-62FF801197EC}"/>
              </a:ext>
            </a:extLst>
          </p:cNvPr>
          <p:cNvCxnSpPr/>
          <p:nvPr/>
        </p:nvCxnSpPr>
        <p:spPr>
          <a:xfrm>
            <a:off x="9680525" y="286021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B9B88-8B70-49FB-A90A-9045CBDAFB92}"/>
              </a:ext>
            </a:extLst>
          </p:cNvPr>
          <p:cNvCxnSpPr/>
          <p:nvPr/>
        </p:nvCxnSpPr>
        <p:spPr>
          <a:xfrm>
            <a:off x="10483468" y="3880174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91B372-29B4-4414-B0B4-679422206DA1}"/>
              </a:ext>
            </a:extLst>
          </p:cNvPr>
          <p:cNvCxnSpPr>
            <a:endCxn id="8" idx="0"/>
          </p:cNvCxnSpPr>
          <p:nvPr/>
        </p:nvCxnSpPr>
        <p:spPr>
          <a:xfrm>
            <a:off x="8860983" y="3908110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ED19F-6F41-4D6E-8318-4CF50A60BDB9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888957" y="2826712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CBC83-CCAF-4172-BE7E-6719DCE27448}"/>
              </a:ext>
            </a:extLst>
          </p:cNvPr>
          <p:cNvCxnSpPr>
            <a:endCxn id="12" idx="0"/>
          </p:cNvCxnSpPr>
          <p:nvPr/>
        </p:nvCxnSpPr>
        <p:spPr>
          <a:xfrm flipH="1">
            <a:off x="7926928" y="4974194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0D3EA3-2B05-4829-A338-1C6B991DFF19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8331742" y="3894320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D79ECFC-E1AE-4AC3-8E00-9FF3D009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8" y="4221205"/>
            <a:ext cx="4057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1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5D89-43ED-41B8-A1C4-1F8A9D3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Successor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EAF55-A4AA-4A4D-BC60-20F65CA5E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393"/>
            <a:ext cx="6810375" cy="3905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53D3D-DB6C-4FCE-92E1-67FFBC28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16C32-F1E3-47DA-9DA8-CAED42FA1F99}"/>
              </a:ext>
            </a:extLst>
          </p:cNvPr>
          <p:cNvSpPr/>
          <p:nvPr/>
        </p:nvSpPr>
        <p:spPr>
          <a:xfrm>
            <a:off x="9337910" y="35144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5FD46-9667-4CED-9486-698E123FE715}"/>
              </a:ext>
            </a:extLst>
          </p:cNvPr>
          <p:cNvSpPr/>
          <p:nvPr/>
        </p:nvSpPr>
        <p:spPr>
          <a:xfrm>
            <a:off x="8160435" y="35144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14CDAD-B430-437E-832C-CF435C01BD24}"/>
              </a:ext>
            </a:extLst>
          </p:cNvPr>
          <p:cNvSpPr/>
          <p:nvPr/>
        </p:nvSpPr>
        <p:spPr>
          <a:xfrm>
            <a:off x="11042316" y="341960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01F93-0546-4F25-8CCD-F8BEAA15A84F}"/>
              </a:ext>
            </a:extLst>
          </p:cNvPr>
          <p:cNvSpPr/>
          <p:nvPr/>
        </p:nvSpPr>
        <p:spPr>
          <a:xfrm>
            <a:off x="10391773" y="243767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E6958-1538-4618-B5C4-CC4C29E60DDE}"/>
              </a:ext>
            </a:extLst>
          </p:cNvPr>
          <p:cNvSpPr/>
          <p:nvPr/>
        </p:nvSpPr>
        <p:spPr>
          <a:xfrm>
            <a:off x="7755621" y="45896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134C4-1227-4011-982D-3F379B8E41C7}"/>
              </a:ext>
            </a:extLst>
          </p:cNvPr>
          <p:cNvSpPr/>
          <p:nvPr/>
        </p:nvSpPr>
        <p:spPr>
          <a:xfrm>
            <a:off x="8717649" y="242387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CD0AB4-4119-438D-B325-3E8D364ED26B}"/>
              </a:ext>
            </a:extLst>
          </p:cNvPr>
          <p:cNvSpPr/>
          <p:nvPr/>
        </p:nvSpPr>
        <p:spPr>
          <a:xfrm>
            <a:off x="9509218" y="135627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EF4E8-FCCB-40C5-AD92-629EF4DC6AC2}"/>
              </a:ext>
            </a:extLst>
          </p:cNvPr>
          <p:cNvCxnSpPr/>
          <p:nvPr/>
        </p:nvCxnSpPr>
        <p:spPr>
          <a:xfrm>
            <a:off x="9834489" y="2058606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711C35-5442-4068-9745-FA5A3EA5867B}"/>
              </a:ext>
            </a:extLst>
          </p:cNvPr>
          <p:cNvCxnSpPr/>
          <p:nvPr/>
        </p:nvCxnSpPr>
        <p:spPr>
          <a:xfrm>
            <a:off x="10637432" y="307857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217AF-8738-435D-8146-2408A2B29CB7}"/>
              </a:ext>
            </a:extLst>
          </p:cNvPr>
          <p:cNvCxnSpPr>
            <a:endCxn id="9" idx="0"/>
          </p:cNvCxnSpPr>
          <p:nvPr/>
        </p:nvCxnSpPr>
        <p:spPr>
          <a:xfrm>
            <a:off x="9014947" y="3106506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CD564A-77C6-498F-B00D-A56EDA5023F3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9042921" y="202510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665578-FC3E-4E80-961B-C011D4A0AC92}"/>
              </a:ext>
            </a:extLst>
          </p:cNvPr>
          <p:cNvCxnSpPr>
            <a:endCxn id="13" idx="0"/>
          </p:cNvCxnSpPr>
          <p:nvPr/>
        </p:nvCxnSpPr>
        <p:spPr>
          <a:xfrm flipH="1">
            <a:off x="8080892" y="417259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028528-1D63-4A30-BCB9-2B8D282CF629}"/>
              </a:ext>
            </a:extLst>
          </p:cNvPr>
          <p:cNvCxnSpPr>
            <a:stCxn id="11" idx="2"/>
            <a:endCxn id="7" idx="0"/>
          </p:cNvCxnSpPr>
          <p:nvPr/>
        </p:nvCxnSpPr>
        <p:spPr>
          <a:xfrm flipH="1">
            <a:off x="8485706" y="309271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5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519" y="706041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FF0000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FF0000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1051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865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47811" y="2347500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616266" y="741256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767D20-9C77-4BAB-AB92-269ADF17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1E1B-D655-4B8F-906A-A7476B5E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Predecessor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740DB-92DE-4903-9229-2701B80B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045E1-D37B-441F-A1F2-DF06FEDDE78B}"/>
              </a:ext>
            </a:extLst>
          </p:cNvPr>
          <p:cNvSpPr/>
          <p:nvPr/>
        </p:nvSpPr>
        <p:spPr>
          <a:xfrm>
            <a:off x="9038384" y="44388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FFA32-1173-4207-BA9C-49F8D938FBBE}"/>
              </a:ext>
            </a:extLst>
          </p:cNvPr>
          <p:cNvSpPr/>
          <p:nvPr/>
        </p:nvSpPr>
        <p:spPr>
          <a:xfrm>
            <a:off x="7860909" y="44388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74696-D446-4EEF-849F-BBD455E10D5E}"/>
              </a:ext>
            </a:extLst>
          </p:cNvPr>
          <p:cNvSpPr/>
          <p:nvPr/>
        </p:nvSpPr>
        <p:spPr>
          <a:xfrm>
            <a:off x="10742790" y="434399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7F290-7090-4443-9C94-97C0D5A17D9D}"/>
              </a:ext>
            </a:extLst>
          </p:cNvPr>
          <p:cNvSpPr/>
          <p:nvPr/>
        </p:nvSpPr>
        <p:spPr>
          <a:xfrm>
            <a:off x="10092247" y="336205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997FD-CF3F-470A-BD33-7FAB17C9E5DA}"/>
              </a:ext>
            </a:extLst>
          </p:cNvPr>
          <p:cNvSpPr/>
          <p:nvPr/>
        </p:nvSpPr>
        <p:spPr>
          <a:xfrm>
            <a:off x="7456095" y="55140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DE2AF-BDA6-42A2-94D6-8D50F93EFF3D}"/>
              </a:ext>
            </a:extLst>
          </p:cNvPr>
          <p:cNvSpPr/>
          <p:nvPr/>
        </p:nvSpPr>
        <p:spPr>
          <a:xfrm>
            <a:off x="8418123" y="3348268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A97CE-73A1-4111-8896-77080CEE489D}"/>
              </a:ext>
            </a:extLst>
          </p:cNvPr>
          <p:cNvSpPr/>
          <p:nvPr/>
        </p:nvSpPr>
        <p:spPr>
          <a:xfrm>
            <a:off x="9209692" y="228066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4C245B-AB5F-4D27-B10A-8DFC205279BA}"/>
              </a:ext>
            </a:extLst>
          </p:cNvPr>
          <p:cNvCxnSpPr/>
          <p:nvPr/>
        </p:nvCxnSpPr>
        <p:spPr>
          <a:xfrm>
            <a:off x="9534963" y="298299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0D724F-735D-4C9D-A4C6-704D48418B0F}"/>
              </a:ext>
            </a:extLst>
          </p:cNvPr>
          <p:cNvCxnSpPr/>
          <p:nvPr/>
        </p:nvCxnSpPr>
        <p:spPr>
          <a:xfrm>
            <a:off x="10337906" y="400295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5FE65F-3041-4CA6-9FB8-FB465C920BA6}"/>
              </a:ext>
            </a:extLst>
          </p:cNvPr>
          <p:cNvCxnSpPr>
            <a:endCxn id="8" idx="0"/>
          </p:cNvCxnSpPr>
          <p:nvPr/>
        </p:nvCxnSpPr>
        <p:spPr>
          <a:xfrm>
            <a:off x="8715421" y="4030895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A8560F-6DEB-4F07-AFBE-AB4C772A2DFC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743395" y="2949497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D3790-EA7E-4F7F-A9FB-BB3ADBBB324A}"/>
              </a:ext>
            </a:extLst>
          </p:cNvPr>
          <p:cNvCxnSpPr>
            <a:endCxn id="12" idx="0"/>
          </p:cNvCxnSpPr>
          <p:nvPr/>
        </p:nvCxnSpPr>
        <p:spPr>
          <a:xfrm flipH="1">
            <a:off x="7781366" y="5096979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952EE8-BFFD-4714-9599-A730C8053544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8186180" y="4017105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51875"/>
            <a:ext cx="7886700" cy="1325563"/>
          </a:xfrm>
        </p:spPr>
        <p:txBody>
          <a:bodyPr/>
          <a:lstStyle/>
          <a:p>
            <a:r>
              <a:rPr lang="en-US" dirty="0"/>
              <a:t>Back to 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380" y="3018322"/>
            <a:ext cx="7886700" cy="824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Fast </a:t>
            </a:r>
            <a:r>
              <a:rPr lang="en-US" sz="4400" dirty="0">
                <a:solidFill>
                  <a:srgbClr val="FF0000"/>
                </a:solidFill>
              </a:rPr>
              <a:t>SEARCH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4"/>
                </a:solidFill>
              </a:rPr>
              <a:t>INSERT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0435" y="3803374"/>
            <a:ext cx="450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these?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AFF5-C2EE-4F45-BA7A-4477510C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3687773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84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1337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733267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232" y="4997309"/>
            <a:ext cx="1156325" cy="15176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87828" y="6379008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1894" y="4988181"/>
            <a:ext cx="212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Write pseudocode (or actual code) to implement this!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1480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A4541-DDE3-44BD-9A5F-FC95E3E1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95D895-989E-482F-91A8-D53AC0C1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1" y="1578442"/>
            <a:ext cx="7058025" cy="304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25" grpId="0"/>
      <p:bldP spid="26" grpId="0"/>
      <p:bldP spid="1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687772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2996" y="518984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687772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4792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1978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91E83A6-67C8-428C-95C8-DD67C792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551213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2996" y="518984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687772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4792" y="2415655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1978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5FF2AA9-25BC-439C-9A02-E441141F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431796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.delete x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3687773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2514601" y="3699767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658841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5C2D2-BE0A-4663-9934-9B552277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8326"/>
            <a:ext cx="7886700" cy="155659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  <a:br>
              <a:rPr lang="en-US" dirty="0"/>
            </a:br>
            <a:r>
              <a:rPr lang="en-US" sz="3600" dirty="0"/>
              <a:t>several cases (by example) </a:t>
            </a:r>
            <a:br>
              <a:rPr lang="en-US" sz="3600" dirty="0"/>
            </a:br>
            <a:r>
              <a:rPr lang="en-US" sz="3600" dirty="0">
                <a:solidFill>
                  <a:schemeClr val="accent4"/>
                </a:solidFill>
              </a:rPr>
              <a:t>say we want to delete 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1665" y="4303454"/>
            <a:ext cx="13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574154" y="2486540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97812" y="2802395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4812" y="3576356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1</a:t>
            </a:r>
            <a:r>
              <a:rPr lang="en-US" sz="2400" dirty="0"/>
              <a:t>:  if 3 is a leaf,</a:t>
            </a:r>
          </a:p>
          <a:p>
            <a:r>
              <a:rPr lang="en-US" sz="2400" dirty="0"/>
              <a:t> just delete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10785" y="365692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89262" y="281256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446565" y="3309618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6122270" y="4222181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810196" y="2475357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23252" y="5402401"/>
            <a:ext cx="401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2:  </a:t>
            </a:r>
            <a:r>
              <a:rPr lang="en-US" sz="2400" dirty="0"/>
              <a:t>if 3 has just one child</a:t>
            </a:r>
            <a:r>
              <a:rPr lang="en-US" sz="2400"/>
              <a:t>, </a:t>
            </a:r>
          </a:p>
          <a:p>
            <a:r>
              <a:rPr lang="en-US" sz="2400" dirty="0"/>
              <a:t>move that up.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08034" y="1983094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09519" y="1969233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858021" y="2811543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8781925" y="3401315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9172004" y="2474332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371327" y="196820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628651" y="1968713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81285" y="225092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798092" y="2929768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664209" y="6398786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Siggi</a:t>
            </a:r>
            <a:r>
              <a:rPr lang="en-US" sz="1400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28394" y="5029999"/>
            <a:ext cx="280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Write pseudocode for all of these!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25607" y="5279981"/>
            <a:ext cx="1141204" cy="11834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910CA-F74D-4655-8172-2AA53B94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934" y="270398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br>
              <a:rPr lang="en-US" dirty="0"/>
            </a:br>
            <a:r>
              <a:rPr lang="en-US" sz="2200" dirty="0" err="1"/>
              <a:t>ctd</a:t>
            </a:r>
            <a:r>
              <a:rPr lang="en-US" sz="2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3341" y="3527582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018881" y="269760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861338" y="3219528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480577" y="3547658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390636" y="269760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233093" y="3219528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7524" y="4045410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52053" y="1103025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3</a:t>
            </a:r>
            <a:r>
              <a:rPr lang="en-US" sz="2400" dirty="0"/>
              <a:t>:  if 3 has two children, </a:t>
            </a:r>
          </a:p>
          <a:p>
            <a:r>
              <a:rPr lang="en-US" sz="2400" dirty="0"/>
              <a:t>replace 3 with it’s </a:t>
            </a:r>
            <a:r>
              <a:rPr lang="en-US" sz="2400" dirty="0">
                <a:solidFill>
                  <a:srgbClr val="FF0000"/>
                </a:solidFill>
              </a:rPr>
              <a:t>immediate successor.</a:t>
            </a:r>
          </a:p>
          <a:p>
            <a:r>
              <a:rPr lang="en-US" sz="2000" dirty="0"/>
              <a:t>(aka, next biggest thing after 3)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09890" y="3716352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33218" y="1515418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if [3.1] has two children?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51949" y="437281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5285510" y="4957939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26114" y="5964450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B0CBB-6774-4C0E-A0AA-4F58D28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86364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349" y="115155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2337859" y="3029239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6018333" y="2983380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6625223" y="4172906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pic>
        <p:nvPicPr>
          <p:cNvPr id="484" name="Picture 4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35" y="4844550"/>
            <a:ext cx="1514085" cy="1517223"/>
          </a:xfrm>
          <a:prstGeom prst="rect">
            <a:avLst/>
          </a:prstGeom>
        </p:spPr>
      </p:pic>
      <p:sp>
        <p:nvSpPr>
          <p:cNvPr id="485" name="TextBox 484"/>
          <p:cNvSpPr txBox="1"/>
          <p:nvPr/>
        </p:nvSpPr>
        <p:spPr>
          <a:xfrm>
            <a:off x="6879783" y="6275595"/>
            <a:ext cx="180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Lucky the lackadaisical lemur.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2052566" y="5365439"/>
            <a:ext cx="410817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  <a:p>
            <a:r>
              <a:rPr lang="en-US" dirty="0"/>
              <a:t>1 minute think; 1 minute </a:t>
            </a:r>
            <a:r>
              <a:rPr lang="en-US" dirty="0" err="1"/>
              <a:t>pair+share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5C2F-EB64-2B45-A8BB-C154EB0A0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18" y="5218587"/>
            <a:ext cx="782115" cy="107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242C1A-7769-D541-8C81-CE3214F3E336}"/>
              </a:ext>
            </a:extLst>
          </p:cNvPr>
          <p:cNvSpPr txBox="1"/>
          <p:nvPr/>
        </p:nvSpPr>
        <p:spPr>
          <a:xfrm>
            <a:off x="9071036" y="4382351"/>
            <a:ext cx="14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Wait a second…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9F09-FF5E-DD45-A8D9-84E8921EEB7C}"/>
              </a:ext>
            </a:extLst>
          </p:cNvPr>
          <p:cNvSpPr txBox="1"/>
          <p:nvPr/>
        </p:nvSpPr>
        <p:spPr>
          <a:xfrm>
            <a:off x="8658938" y="6250651"/>
            <a:ext cx="178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1D9F9-4768-2C4D-89B7-F6C794B30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963" y="6051110"/>
            <a:ext cx="2235444" cy="748452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F8C4A1-D13E-4B9A-988E-D3E433ED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 animBg="1"/>
      <p:bldP spid="26" grpId="1"/>
      <p:bldP spid="2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343" y="120895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79184" y="1094715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153922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71775-586D-49C9-9A08-BC1D9B67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429" y="97761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90690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(we’ll see how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6005463" y="473242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675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675113" y="5304010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57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986771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96210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585030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67808" y="3172999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4476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4624743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830472" y="6052501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5667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F087D-B213-464D-A3C4-15D41FCA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286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47" y="239779"/>
            <a:ext cx="1156325" cy="15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5243" y="1621478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8854" y="239778"/>
            <a:ext cx="2015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7D623-6197-4D9A-B9F4-3AB113CF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118053"/>
            <a:ext cx="7886700" cy="1325563"/>
          </a:xfrm>
        </p:spPr>
        <p:txBody>
          <a:bodyPr/>
          <a:lstStyle/>
          <a:p>
            <a:r>
              <a:rPr lang="en-US" sz="2800" dirty="0"/>
              <a:t>(Not necessarily sorted) </a:t>
            </a:r>
            <a:br>
              <a:rPr lang="en-US" sz="2800" dirty="0"/>
            </a:br>
            <a:r>
              <a:rPr lang="en-US" dirty="0"/>
              <a:t>Linked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90690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89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833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489392" y="3633400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2489392" y="3038369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3020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808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138150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8022160" y="3045295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1587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1901414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26641E1-1AC0-4F5E-B63A-ADAB67EE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170793" cy="1039604"/>
          </a:xfrm>
        </p:spPr>
        <p:txBody>
          <a:bodyPr/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05837"/>
              </p:ext>
            </p:extLst>
          </p:nvPr>
        </p:nvGraphicFramePr>
        <p:xfrm>
          <a:off x="2152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472956">
            <a:off x="8375376" y="1300542"/>
            <a:ext cx="14444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TODAY!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52" y="3924910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82" y="3718048"/>
            <a:ext cx="497868" cy="51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456" y="3956656"/>
            <a:ext cx="464671" cy="47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164E0-9954-9647-AA5D-43DECF4F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800" y="4745568"/>
            <a:ext cx="464671" cy="478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1A0C6-3BEC-ED41-A492-0F293550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96" y="4705037"/>
            <a:ext cx="464671" cy="478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89117-C58F-0445-A18E-B44AEC8A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01" y="4597186"/>
            <a:ext cx="497868" cy="51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4D9F-5102-8A44-B31A-D6173DD09394}"/>
              </a:ext>
            </a:extLst>
          </p:cNvPr>
          <p:cNvSpPr txBox="1"/>
          <p:nvPr/>
        </p:nvSpPr>
        <p:spPr>
          <a:xfrm>
            <a:off x="8482847" y="1910513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(Balanced)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CA352-687A-40B9-96C9-740311C2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07" y="419211"/>
            <a:ext cx="7886700" cy="810082"/>
          </a:xfrm>
        </p:spPr>
        <p:txBody>
          <a:bodyPr/>
          <a:lstStyle/>
          <a:p>
            <a:r>
              <a:rPr lang="en-US"/>
              <a:t>Binary tree </a:t>
            </a:r>
            <a:r>
              <a:rPr lang="en-US" dirty="0"/>
              <a:t>terminology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070116" y="2027524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681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87137" y="929716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9088934" y="1637603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7168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29015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6720659" y="5595345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7977677" y="4854563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9540257" y="4759691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61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261100" y="2708232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2254754" y="5166118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36087" y="5105419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374340" y="-23442"/>
            <a:ext cx="34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today all keys are distinct.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2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6541850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5668053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5988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6395389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2222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2261099" y="3285813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2334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2272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4C63276-0772-4B1C-B616-4E3DF991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67" grpId="0"/>
      <p:bldP spid="3" grpId="0"/>
      <p:bldP spid="49" grpId="0" animBg="1"/>
      <p:bldP spid="50" grpId="0" animBg="1"/>
      <p:bldP spid="40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59735-1B1A-914D-AC93-FA079CE9C573}"/>
              </a:ext>
            </a:extLst>
          </p:cNvPr>
          <p:cNvSpPr txBox="1"/>
          <p:nvPr/>
        </p:nvSpPr>
        <p:spPr>
          <a:xfrm>
            <a:off x="1691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71173-32C8-4FCE-817E-69B80F77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9536-7E79-4ECA-996D-2A8AA71F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0.6|9.6|0.9|9.8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9.5|4.9|8.8|5.2|12.4|1.2|9|1.4|14.8|2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4.7|13.2|6.1|4.6|1.4|4.3|1.5|2.5|1.5|2.9|13.5|3.9|13.3|12.6|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5|2.1|11.6|1.5|6.2|1.2|3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.7|9.8|1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|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|4.5|23.1|0.5|5.2|1.2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24.5|1|23.7|25.4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2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8.8|5.2|7.9|5.2|4.6|8.5|4.6|0.5|18.3|7.2|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5.8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9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8|1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10911</TotalTime>
  <Words>2314</Words>
  <Application>Microsoft Office PowerPoint</Application>
  <PresentationFormat>Widescreen</PresentationFormat>
  <Paragraphs>666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Courier</vt:lpstr>
      <vt:lpstr>Lato</vt:lpstr>
      <vt:lpstr>Montserrat Light</vt:lpstr>
      <vt:lpstr>Office Theme</vt:lpstr>
      <vt:lpstr>1_Office Theme</vt:lpstr>
      <vt:lpstr>PowerPoint Presentation</vt:lpstr>
      <vt:lpstr>Binary Search Tree</vt:lpstr>
      <vt:lpstr>Some data structures  for storing objects like          (aka, nodes with keys)      </vt:lpstr>
      <vt:lpstr>Sorted Arrays</vt:lpstr>
      <vt:lpstr>(Not necessarily sorted)  Linked lists</vt:lpstr>
      <vt:lpstr>Motivation for Binary Search Trees</vt:lpstr>
      <vt:lpstr>Binary tree terminology</vt:lpstr>
      <vt:lpstr>Binary Search Trees</vt:lpstr>
      <vt:lpstr>Binary Search Trees</vt:lpstr>
      <vt:lpstr>Binary Search Trees</vt:lpstr>
      <vt:lpstr>Binary Search Trees</vt:lpstr>
      <vt:lpstr>Binary Search Trees</vt:lpstr>
      <vt:lpstr>Aside: this should look familiar</vt:lpstr>
      <vt:lpstr>Binary Search Trees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Tree Minimum and Tree Maximum</vt:lpstr>
      <vt:lpstr>Tree Successor</vt:lpstr>
      <vt:lpstr>Tree Predecessor</vt:lpstr>
      <vt:lpstr>Back to the goal</vt:lpstr>
      <vt:lpstr>SEARCH in a Binary Search Tree definition by example</vt:lpstr>
      <vt:lpstr>INSERT in a Binary Search Tree</vt:lpstr>
      <vt:lpstr>INSERT in a Binary Search Tree</vt:lpstr>
      <vt:lpstr>DELETE in a Binary Search Tree</vt:lpstr>
      <vt:lpstr>DELETE in a Binary Search Tree several cases (by example)  say we want to delete 3</vt:lpstr>
      <vt:lpstr>DELETE in a Binary Search Tree  ctd.</vt:lpstr>
      <vt:lpstr>How long do these operations take?</vt:lpstr>
      <vt:lpstr>Search might take time O(n).</vt:lpstr>
      <vt:lpstr>What to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Nazeef Ul Haq</cp:lastModifiedBy>
  <cp:revision>171</cp:revision>
  <cp:lastPrinted>2020-01-29T02:54:29Z</cp:lastPrinted>
  <dcterms:created xsi:type="dcterms:W3CDTF">2017-04-22T15:02:31Z</dcterms:created>
  <dcterms:modified xsi:type="dcterms:W3CDTF">2025-10-26T18:28:37Z</dcterms:modified>
</cp:coreProperties>
</file>